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2" r:id="rId5"/>
    <p:sldId id="261" r:id="rId6"/>
    <p:sldId id="263" r:id="rId7"/>
    <p:sldId id="264" r:id="rId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860E8-307E-4162-9208-F6D1C7D24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5D5BA38-263A-4D51-9806-775A99D589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B133FC0-0252-4DF7-B0ED-9372207CC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6997A-1272-4E3A-8BCF-7966238259E4}" type="datetimeFigureOut">
              <a:rPr lang="nl-NL" smtClean="0"/>
              <a:t>25-6-2017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6317DC7-D8A9-4AF1-8B40-FB08E741B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10AA322-574D-4CE5-B585-252ED1F4A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2E4C7-3989-44E4-B8B0-DFABEF75DEE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7907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4EC986-FB7F-49BB-AA1B-97FF8F3F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5364BE6-9327-4B4E-9ADB-CED99F243E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190A2B5-2B4E-481B-A144-E3F8757E8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6997A-1272-4E3A-8BCF-7966238259E4}" type="datetimeFigureOut">
              <a:rPr lang="nl-NL" smtClean="0"/>
              <a:t>25-6-2017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C9B8DAD-C844-416D-BA52-5782A19E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FF82353-A23E-498A-9A67-EEF5D69D7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2E4C7-3989-44E4-B8B0-DFABEF75DEE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1201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C1B12273-434C-4C6A-B2F3-F6721E5105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8834ABE-A553-4940-80D3-CA6ACF555C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23DD833-01A1-474D-B178-E9C19703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6997A-1272-4E3A-8BCF-7966238259E4}" type="datetimeFigureOut">
              <a:rPr lang="nl-NL" smtClean="0"/>
              <a:t>25-6-2017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CC7B048-7D67-4B26-90FB-7F639A5DD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C2A959A-C4F9-488F-9A02-3D3462B49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2E4C7-3989-44E4-B8B0-DFABEF75DEE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7650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93564E-AB55-42D4-9659-E2A1A2ECB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1C93F4F-54CC-4B05-B548-D9612EFD4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EA9B70C-1751-4588-A85A-D3DA1B386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6997A-1272-4E3A-8BCF-7966238259E4}" type="datetimeFigureOut">
              <a:rPr lang="nl-NL" smtClean="0"/>
              <a:t>25-6-2017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2D367DE-D234-46CC-A70B-067A54444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AD96A30-639A-4C4E-9045-D0BF6784F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2E4C7-3989-44E4-B8B0-DFABEF75DEE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60505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CBFFBE-740C-47F4-8BE2-68592EFAF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0E7B14A-3EAA-47D5-A629-D292F701B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677E8F-07CC-4CAD-914C-6553926EF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6997A-1272-4E3A-8BCF-7966238259E4}" type="datetimeFigureOut">
              <a:rPr lang="nl-NL" smtClean="0"/>
              <a:t>25-6-2017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9E32FD9-D165-49E7-849F-66F490127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E65975A-1FF0-488C-97EE-947D8416B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2E4C7-3989-44E4-B8B0-DFABEF75DEE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9380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F753AC-C3C3-4F87-89AF-FA43DC610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BEBD9FF-646F-431D-95C2-5BBBB008E3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9BD9905-9367-494F-B6D3-3C61D63188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39C040D-36B9-45D6-8162-678B67E9E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6997A-1272-4E3A-8BCF-7966238259E4}" type="datetimeFigureOut">
              <a:rPr lang="nl-NL" smtClean="0"/>
              <a:t>25-6-2017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8169A0C-7CD1-4F83-B7A8-924B5B1B6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D0133A-CF7E-4403-819C-08A1ABFF3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2E4C7-3989-44E4-B8B0-DFABEF75DEE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98191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2E6D6D-6F3D-47BF-BF5B-6405C9FC3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0939DCA-6499-4159-B1A4-1D57EA772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D6EC663-70A1-444E-AE39-91620EE66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431500B-354D-4D28-B6A9-67EF06B5AC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A7DA83B0-0602-438D-BF1E-7F12065C35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2EB13079-7ECD-41E5-A150-338CEB47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6997A-1272-4E3A-8BCF-7966238259E4}" type="datetimeFigureOut">
              <a:rPr lang="nl-NL" smtClean="0"/>
              <a:t>25-6-2017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54E93859-1DFB-48CA-9D7E-DF87BCA52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C2DD3FB1-352B-407C-99A2-53D3788AF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2E4C7-3989-44E4-B8B0-DFABEF75DEE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5410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B67633-D78B-4E77-8848-985E51155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D2295037-7B5D-4FFC-8A93-3532C7A6B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6997A-1272-4E3A-8BCF-7966238259E4}" type="datetimeFigureOut">
              <a:rPr lang="nl-NL" smtClean="0"/>
              <a:t>25-6-2017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C251237-1BB9-4BFF-AAF8-C537A7E38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070271E-5034-4453-9337-C1F7E4F4B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2E4C7-3989-44E4-B8B0-DFABEF75DEE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2477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6B29022A-430D-4687-937C-FC18514B5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6997A-1272-4E3A-8BCF-7966238259E4}" type="datetimeFigureOut">
              <a:rPr lang="nl-NL" smtClean="0"/>
              <a:t>25-6-2017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B4E90B6-4D4D-4BB4-907F-9031B3659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068B46D-A18E-4785-AF50-2340EC6AB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2E4C7-3989-44E4-B8B0-DFABEF75DEE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9709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3D33C5-7257-44C9-B984-9A994C362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97A7652-5003-478E-83FC-F8BF366EB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1C4A94D-E082-4CF5-AAE4-60AC2505F9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06FB4BE-B388-46F0-868F-7FA4444DB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6997A-1272-4E3A-8BCF-7966238259E4}" type="datetimeFigureOut">
              <a:rPr lang="nl-NL" smtClean="0"/>
              <a:t>25-6-2017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56C6370-E095-444E-AEA4-6AE969BB3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8743F30-0197-4C46-92F8-11B04B62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2E4C7-3989-44E4-B8B0-DFABEF75DEE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87130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5A3525-07B2-472C-B90A-FE61C5BF0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7274B8E2-BBC5-4DE1-84DA-FBFB5A6518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230D7F1-6E5E-4523-B9FF-BDAB8CA319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522420F-A61C-40EA-89EF-2560EBA2D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6997A-1272-4E3A-8BCF-7966238259E4}" type="datetimeFigureOut">
              <a:rPr lang="nl-NL" smtClean="0"/>
              <a:t>25-6-2017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5D6642C-16D3-496C-9BA1-D23E2860D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2DD7649-AAD8-41FF-9C90-4C19AF2E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2E4C7-3989-44E4-B8B0-DFABEF75DEE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6458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4FE27B71-D501-4522-87C0-99CF07F14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542DCB0-F9A7-4D11-A1FA-1EA33C500B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416B6AE-75A1-4EC5-907A-C48804831A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6997A-1272-4E3A-8BCF-7966238259E4}" type="datetimeFigureOut">
              <a:rPr lang="nl-NL" smtClean="0"/>
              <a:t>25-6-2017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EDAFF96-2A10-4EB5-9904-6D7094DAF1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81A020F-672C-4CD0-9CBE-345734E20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92E4C7-3989-44E4-B8B0-DFABEF75DEE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2612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2" descr="904d3bae0723b90e534cea1c390bdda2">
            <a:extLst>
              <a:ext uri="{FF2B5EF4-FFF2-40B4-BE49-F238E27FC236}">
                <a16:creationId xmlns:a16="http://schemas.microsoft.com/office/drawing/2014/main" id="{1EAA251D-CF67-4220-BE10-294C3887F4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00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Connector 13">
            <a:extLst/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579373D9-14E2-4ADA-9327-A831CA7AC3E7}"/>
              </a:ext>
            </a:extLst>
          </p:cNvPr>
          <p:cNvSpPr txBox="1"/>
          <p:nvPr/>
        </p:nvSpPr>
        <p:spPr>
          <a:xfrm>
            <a:off x="838201" y="1065862"/>
            <a:ext cx="3313164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</a:pPr>
            <a:r>
              <a:rPr lang="en-US" sz="3600" b="1" kern="1200" dirty="0">
                <a:solidFill>
                  <a:srgbClr val="FFFFFF"/>
                </a:solidFill>
                <a:latin typeface="Charlemagne Std" panose="04020705060702020204" pitchFamily="82" charset="0"/>
                <a:ea typeface="+mj-ea"/>
                <a:cs typeface="+mj-cs"/>
              </a:rPr>
              <a:t>Project P4: </a:t>
            </a:r>
          </a:p>
          <a:p>
            <a:pPr algn="r">
              <a:lnSpc>
                <a:spcPct val="90000"/>
              </a:lnSpc>
              <a:spcBef>
                <a:spcPct val="0"/>
              </a:spcBef>
            </a:pPr>
            <a:r>
              <a:rPr lang="en-US" sz="3600" b="1" kern="1200" dirty="0">
                <a:solidFill>
                  <a:srgbClr val="FFFFFF"/>
                </a:solidFill>
                <a:latin typeface="Charlemagne Std" panose="04020705060702020204" pitchFamily="82" charset="0"/>
                <a:ea typeface="+mj-ea"/>
                <a:cs typeface="+mj-cs"/>
              </a:rPr>
              <a:t>de </a:t>
            </a:r>
            <a:r>
              <a:rPr lang="en-US" sz="3600" b="1" kern="1200" dirty="0" err="1">
                <a:solidFill>
                  <a:srgbClr val="FFFFFF"/>
                </a:solidFill>
                <a:latin typeface="Charlemagne Std" panose="04020705060702020204" pitchFamily="82" charset="0"/>
                <a:ea typeface="+mj-ea"/>
                <a:cs typeface="+mj-cs"/>
              </a:rPr>
              <a:t>Stad</a:t>
            </a:r>
            <a:endParaRPr lang="en-US" sz="3600" b="1" kern="1200" dirty="0">
              <a:solidFill>
                <a:srgbClr val="FFFFFF"/>
              </a:solidFill>
              <a:latin typeface="Charlemagne Std" panose="04020705060702020204" pitchFamily="82" charset="0"/>
              <a:ea typeface="+mj-ea"/>
              <a:cs typeface="+mj-cs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96BCF41C-6E46-4463-9FDA-4C15ABA91AD9}"/>
              </a:ext>
            </a:extLst>
          </p:cNvPr>
          <p:cNvSpPr txBox="1"/>
          <p:nvPr/>
        </p:nvSpPr>
        <p:spPr>
          <a:xfrm>
            <a:off x="5155379" y="1065862"/>
            <a:ext cx="5744685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 err="1">
                <a:solidFill>
                  <a:srgbClr val="FFFFFF"/>
                </a:solidFill>
                <a:latin typeface="Charlemagne Std" panose="04020705060702020204" pitchFamily="82" charset="0"/>
              </a:rPr>
              <a:t>Aart</a:t>
            </a:r>
            <a:r>
              <a:rPr lang="en-US" sz="1600" dirty="0">
                <a:solidFill>
                  <a:srgbClr val="FFFFFF"/>
                </a:solidFill>
                <a:latin typeface="Charlemagne Std" panose="04020705060702020204" pitchFamily="82" charset="0"/>
              </a:rPr>
              <a:t> Franken, </a:t>
            </a:r>
            <a:r>
              <a:rPr lang="en-US" sz="1600" dirty="0" err="1">
                <a:solidFill>
                  <a:srgbClr val="FFFFFF"/>
                </a:solidFill>
                <a:latin typeface="Charlemagne Std" panose="04020705060702020204" pitchFamily="82" charset="0"/>
              </a:rPr>
              <a:t>Sebastiaan</a:t>
            </a:r>
            <a:r>
              <a:rPr lang="en-US" sz="1600" dirty="0">
                <a:solidFill>
                  <a:srgbClr val="FFFFFF"/>
                </a:solidFill>
                <a:latin typeface="Charlemagne Std" panose="04020705060702020204" pitchFamily="82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harlemagne Std" panose="04020705060702020204" pitchFamily="82" charset="0"/>
              </a:rPr>
              <a:t>Groenink</a:t>
            </a:r>
            <a:r>
              <a:rPr lang="en-US" sz="1600" dirty="0">
                <a:solidFill>
                  <a:srgbClr val="FFFFFF"/>
                </a:solidFill>
                <a:latin typeface="Charlemagne Std" panose="04020705060702020204" pitchFamily="82" charset="0"/>
              </a:rPr>
              <a:t>, </a:t>
            </a:r>
          </a:p>
          <a:p>
            <a:pPr algn="ctr">
              <a:lnSpc>
                <a:spcPct val="90000"/>
              </a:lnSpc>
            </a:pPr>
            <a:r>
              <a:rPr lang="en-US" sz="1600" dirty="0" err="1">
                <a:solidFill>
                  <a:srgbClr val="FFFFFF"/>
                </a:solidFill>
                <a:latin typeface="Charlemagne Std" panose="04020705060702020204" pitchFamily="82" charset="0"/>
              </a:rPr>
              <a:t>Joppe</a:t>
            </a:r>
            <a:r>
              <a:rPr lang="en-US" sz="1600" dirty="0">
                <a:solidFill>
                  <a:srgbClr val="FFFFFF"/>
                </a:solidFill>
                <a:latin typeface="Charlemagne Std" panose="04020705060702020204" pitchFamily="82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harlemagne Std" panose="04020705060702020204" pitchFamily="82" charset="0"/>
              </a:rPr>
              <a:t>Stijf</a:t>
            </a:r>
            <a:r>
              <a:rPr lang="en-US" sz="1600" dirty="0">
                <a:solidFill>
                  <a:srgbClr val="FFFFFF"/>
                </a:solidFill>
                <a:latin typeface="Charlemagne Std" panose="04020705060702020204" pitchFamily="82" charset="0"/>
              </a:rPr>
              <a:t> &amp; Soraya </a:t>
            </a:r>
            <a:r>
              <a:rPr lang="en-US" sz="1600" dirty="0" err="1">
                <a:solidFill>
                  <a:srgbClr val="FFFFFF"/>
                </a:solidFill>
                <a:latin typeface="Charlemagne Std" panose="04020705060702020204" pitchFamily="82" charset="0"/>
              </a:rPr>
              <a:t>Timmers</a:t>
            </a:r>
            <a:endParaRPr lang="en-US" sz="1600" dirty="0">
              <a:solidFill>
                <a:srgbClr val="FFFFFF"/>
              </a:solidFill>
              <a:latin typeface="Charlemagne Std" panose="04020705060702020204" pitchFamily="82" charset="0"/>
            </a:endParaRPr>
          </a:p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  <a:latin typeface="Charlemagne Std" panose="04020705060702020204" pitchFamily="82" charset="0"/>
              </a:rPr>
              <a:t>GMD1B</a:t>
            </a:r>
          </a:p>
        </p:txBody>
      </p:sp>
    </p:spTree>
    <p:extLst>
      <p:ext uri="{BB962C8B-B14F-4D97-AF65-F5344CB8AC3E}">
        <p14:creationId xmlns:p14="http://schemas.microsoft.com/office/powerpoint/2010/main" val="3225236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E8611F6A-43C8-4598-8A6D-E74ECB9CA6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" t="9091" r="22028" b="-1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C9534AEC-F598-42A5-A43B-28E2C6BA33C8}"/>
              </a:ext>
            </a:extLst>
          </p:cNvPr>
          <p:cNvSpPr txBox="1"/>
          <p:nvPr/>
        </p:nvSpPr>
        <p:spPr>
          <a:xfrm>
            <a:off x="336884" y="548982"/>
            <a:ext cx="3759240" cy="1344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400" dirty="0" err="1">
                <a:solidFill>
                  <a:schemeClr val="tx2"/>
                </a:solidFill>
                <a:latin typeface="Charlemagne Std" panose="04020705060702020204" pitchFamily="82" charset="0"/>
                <a:ea typeface="+mj-ea"/>
                <a:cs typeface="+mj-cs"/>
              </a:rPr>
              <a:t>Inhoudsopgave</a:t>
            </a:r>
            <a:endParaRPr lang="en-US" sz="2400" dirty="0">
              <a:solidFill>
                <a:schemeClr val="tx2"/>
              </a:solidFill>
              <a:latin typeface="Charlemagne Std" panose="04020705060702020204" pitchFamily="82" charset="0"/>
              <a:ea typeface="+mj-ea"/>
              <a:cs typeface="+mj-cs"/>
            </a:endParaRP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AF726AB0-501B-4BBD-8F6D-7A278944873C}"/>
              </a:ext>
            </a:extLst>
          </p:cNvPr>
          <p:cNvSpPr txBox="1"/>
          <p:nvPr/>
        </p:nvSpPr>
        <p:spPr>
          <a:xfrm>
            <a:off x="336884" y="1813853"/>
            <a:ext cx="3764826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 indent="-285750">
              <a:lnSpc>
                <a:spcPct val="70000"/>
              </a:lnSpc>
              <a:buFont typeface="Wingdings" panose="05000000000000000000" pitchFamily="2" charset="2"/>
              <a:buChar char="v"/>
            </a:pPr>
            <a:r>
              <a:rPr lang="en-US" sz="1000" dirty="0">
                <a:solidFill>
                  <a:schemeClr val="tx2"/>
                </a:solidFill>
                <a:latin typeface="Charlemagne Std" panose="04020705060702020204" pitchFamily="82" charset="0"/>
              </a:rPr>
              <a:t>Het project</a:t>
            </a:r>
          </a:p>
          <a:p>
            <a:pPr marL="342900" indent="-285750">
              <a:lnSpc>
                <a:spcPct val="70000"/>
              </a:lnSpc>
              <a:buFont typeface="Wingdings" panose="05000000000000000000" pitchFamily="2" charset="2"/>
              <a:buChar char="v"/>
            </a:pPr>
            <a:r>
              <a:rPr lang="en-US" sz="1000" dirty="0" err="1">
                <a:solidFill>
                  <a:schemeClr val="tx2"/>
                </a:solidFill>
                <a:latin typeface="Charlemagne Std" panose="04020705060702020204" pitchFamily="82" charset="0"/>
              </a:rPr>
              <a:t>Verwachtingen</a:t>
            </a:r>
            <a:r>
              <a:rPr lang="en-US" sz="1000" dirty="0">
                <a:solidFill>
                  <a:schemeClr val="tx2"/>
                </a:solidFill>
                <a:latin typeface="Charlemagne Std" panose="04020705060702020204" pitchFamily="82" charset="0"/>
              </a:rPr>
              <a:t> </a:t>
            </a:r>
          </a:p>
          <a:p>
            <a:pPr marL="342900" indent="-285750">
              <a:lnSpc>
                <a:spcPct val="70000"/>
              </a:lnSpc>
              <a:buFont typeface="Wingdings" panose="05000000000000000000" pitchFamily="2" charset="2"/>
              <a:buChar char="v"/>
            </a:pPr>
            <a:r>
              <a:rPr lang="en-US" sz="1000" dirty="0" err="1">
                <a:solidFill>
                  <a:schemeClr val="tx2"/>
                </a:solidFill>
                <a:latin typeface="Charlemagne Std" panose="04020705060702020204" pitchFamily="82" charset="0"/>
              </a:rPr>
              <a:t>Naleving</a:t>
            </a:r>
            <a:endParaRPr lang="en-US" sz="10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pPr marL="57150" indent="-285750">
              <a:lnSpc>
                <a:spcPct val="70000"/>
              </a:lnSpc>
              <a:buFont typeface="Wingdings" panose="05000000000000000000" pitchFamily="2" charset="2"/>
              <a:buChar char="v"/>
            </a:pPr>
            <a:endParaRPr lang="en-US" sz="10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pPr marL="285750" indent="-285750">
              <a:lnSpc>
                <a:spcPct val="70000"/>
              </a:lnSpc>
              <a:buFont typeface="Wingdings" panose="05000000000000000000" pitchFamily="2" charset="2"/>
              <a:buChar char="v"/>
            </a:pPr>
            <a:endParaRPr lang="en-US" sz="10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pPr marL="57150" indent="-285750">
              <a:lnSpc>
                <a:spcPct val="70000"/>
              </a:lnSpc>
              <a:buFont typeface="Wingdings" panose="05000000000000000000" pitchFamily="2" charset="2"/>
              <a:buChar char="v"/>
            </a:pPr>
            <a:r>
              <a:rPr lang="en-US" sz="1000" dirty="0" err="1">
                <a:solidFill>
                  <a:schemeClr val="tx2"/>
                </a:solidFill>
                <a:latin typeface="Charlemagne Std" panose="04020705060702020204" pitchFamily="82" charset="0"/>
              </a:rPr>
              <a:t>Onze</a:t>
            </a:r>
            <a:r>
              <a:rPr lang="en-US" sz="1000" dirty="0">
                <a:solidFill>
                  <a:schemeClr val="tx2"/>
                </a:solidFill>
                <a:latin typeface="Charlemagne Std" panose="04020705060702020204" pitchFamily="82" charset="0"/>
              </a:rPr>
              <a:t> </a:t>
            </a:r>
            <a:r>
              <a:rPr lang="en-US" sz="1000" dirty="0" err="1">
                <a:solidFill>
                  <a:schemeClr val="tx2"/>
                </a:solidFill>
                <a:latin typeface="Charlemagne Std" panose="04020705060702020204" pitchFamily="82" charset="0"/>
              </a:rPr>
              <a:t>doelen</a:t>
            </a:r>
            <a:endParaRPr lang="en-US" sz="10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pPr marL="342900" indent="-285750">
              <a:lnSpc>
                <a:spcPct val="70000"/>
              </a:lnSpc>
              <a:buFont typeface="Wingdings" panose="05000000000000000000" pitchFamily="2" charset="2"/>
              <a:buChar char="v"/>
            </a:pPr>
            <a:r>
              <a:rPr lang="en-US" sz="1000" dirty="0">
                <a:solidFill>
                  <a:schemeClr val="tx2"/>
                </a:solidFill>
                <a:latin typeface="Charlemagne Std" panose="04020705060702020204" pitchFamily="82" charset="0"/>
              </a:rPr>
              <a:t>In Het begin</a:t>
            </a:r>
          </a:p>
          <a:p>
            <a:pPr marL="342900" indent="-285750">
              <a:lnSpc>
                <a:spcPct val="70000"/>
              </a:lnSpc>
              <a:buFont typeface="Wingdings" panose="05000000000000000000" pitchFamily="2" charset="2"/>
              <a:buChar char="v"/>
            </a:pPr>
            <a:r>
              <a:rPr lang="en-US" sz="1000" dirty="0">
                <a:solidFill>
                  <a:schemeClr val="tx2"/>
                </a:solidFill>
                <a:latin typeface="Charlemagne Std" panose="04020705060702020204" pitchFamily="82" charset="0"/>
              </a:rPr>
              <a:t>Het </a:t>
            </a:r>
            <a:r>
              <a:rPr lang="en-US" sz="1000" dirty="0" err="1">
                <a:solidFill>
                  <a:schemeClr val="tx2"/>
                </a:solidFill>
                <a:latin typeface="Charlemagne Std" panose="04020705060702020204" pitchFamily="82" charset="0"/>
              </a:rPr>
              <a:t>eindproduct</a:t>
            </a:r>
            <a:endParaRPr lang="en-US" sz="10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pPr marL="342900" indent="-285750">
              <a:lnSpc>
                <a:spcPct val="70000"/>
              </a:lnSpc>
              <a:buFont typeface="Wingdings" panose="05000000000000000000" pitchFamily="2" charset="2"/>
              <a:buChar char="v"/>
            </a:pPr>
            <a:endParaRPr lang="en-US" sz="10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pPr marL="57150" indent="-285750">
              <a:lnSpc>
                <a:spcPct val="70000"/>
              </a:lnSpc>
              <a:buFont typeface="Wingdings" panose="05000000000000000000" pitchFamily="2" charset="2"/>
              <a:buChar char="v"/>
            </a:pPr>
            <a:r>
              <a:rPr lang="en-US" sz="1000" dirty="0">
                <a:solidFill>
                  <a:schemeClr val="tx2"/>
                </a:solidFill>
                <a:latin typeface="Charlemagne Std" panose="04020705060702020204" pitchFamily="82" charset="0"/>
              </a:rPr>
              <a:t>Het </a:t>
            </a:r>
            <a:r>
              <a:rPr lang="en-US" sz="1000" dirty="0" err="1">
                <a:solidFill>
                  <a:schemeClr val="tx2"/>
                </a:solidFill>
                <a:latin typeface="Charlemagne Std" panose="04020705060702020204" pitchFamily="82" charset="0"/>
              </a:rPr>
              <a:t>eindproduct</a:t>
            </a:r>
            <a:r>
              <a:rPr lang="en-US" sz="1000" dirty="0">
                <a:solidFill>
                  <a:schemeClr val="tx2"/>
                </a:solidFill>
                <a:latin typeface="Charlemagne Std" panose="04020705060702020204" pitchFamily="82" charset="0"/>
              </a:rPr>
              <a:t> </a:t>
            </a:r>
          </a:p>
          <a:p>
            <a:pPr marL="342900" indent="-285750">
              <a:lnSpc>
                <a:spcPct val="70000"/>
              </a:lnSpc>
              <a:buFont typeface="Wingdings" panose="05000000000000000000" pitchFamily="2" charset="2"/>
              <a:buChar char="v"/>
            </a:pPr>
            <a:r>
              <a:rPr lang="en-US" sz="1000" dirty="0">
                <a:solidFill>
                  <a:schemeClr val="tx2"/>
                </a:solidFill>
                <a:latin typeface="Charlemagne Std" panose="04020705060702020204" pitchFamily="82" charset="0"/>
              </a:rPr>
              <a:t>De Scène</a:t>
            </a:r>
          </a:p>
          <a:p>
            <a:pPr marL="342900" indent="-285750">
              <a:lnSpc>
                <a:spcPct val="70000"/>
              </a:lnSpc>
              <a:buFont typeface="Wingdings" panose="05000000000000000000" pitchFamily="2" charset="2"/>
              <a:buChar char="v"/>
            </a:pPr>
            <a:r>
              <a:rPr lang="en-US" sz="1000" dirty="0">
                <a:solidFill>
                  <a:schemeClr val="tx2"/>
                </a:solidFill>
                <a:latin typeface="Charlemagne Std" panose="04020705060702020204" pitchFamily="82" charset="0"/>
              </a:rPr>
              <a:t>De Huis models</a:t>
            </a:r>
          </a:p>
          <a:p>
            <a:pPr marL="342900" indent="-285750">
              <a:lnSpc>
                <a:spcPct val="70000"/>
              </a:lnSpc>
              <a:buFont typeface="Wingdings" panose="05000000000000000000" pitchFamily="2" charset="2"/>
              <a:buChar char="v"/>
            </a:pPr>
            <a:endParaRPr lang="en-US" sz="10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pPr marL="342900" indent="-285750">
              <a:lnSpc>
                <a:spcPct val="70000"/>
              </a:lnSpc>
              <a:buFont typeface="Wingdings" panose="05000000000000000000" pitchFamily="2" charset="2"/>
              <a:buChar char="v"/>
            </a:pPr>
            <a:endParaRPr lang="en-US" sz="10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pPr marL="57150" indent="-285750">
              <a:lnSpc>
                <a:spcPct val="70000"/>
              </a:lnSpc>
              <a:buFont typeface="Wingdings" panose="05000000000000000000" pitchFamily="2" charset="2"/>
              <a:buChar char="v"/>
            </a:pPr>
            <a:r>
              <a:rPr lang="en-US" sz="1000" dirty="0">
                <a:solidFill>
                  <a:schemeClr val="tx2"/>
                </a:solidFill>
                <a:latin typeface="Charlemagne Std" panose="04020705060702020204" pitchFamily="82" charset="0"/>
              </a:rPr>
              <a:t>De </a:t>
            </a:r>
            <a:r>
              <a:rPr lang="en-US" sz="1000" dirty="0" err="1">
                <a:solidFill>
                  <a:schemeClr val="tx2"/>
                </a:solidFill>
                <a:latin typeface="Charlemagne Std" panose="04020705060702020204" pitchFamily="82" charset="0"/>
              </a:rPr>
              <a:t>documentatie</a:t>
            </a:r>
            <a:endParaRPr lang="en-US" sz="10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pPr marL="342900" indent="-285750">
              <a:lnSpc>
                <a:spcPct val="70000"/>
              </a:lnSpc>
              <a:buFont typeface="Wingdings" panose="05000000000000000000" pitchFamily="2" charset="2"/>
              <a:buChar char="v"/>
            </a:pPr>
            <a:r>
              <a:rPr lang="en-US" sz="1000" dirty="0">
                <a:solidFill>
                  <a:schemeClr val="tx2"/>
                </a:solidFill>
                <a:latin typeface="Charlemagne Std" panose="04020705060702020204" pitchFamily="82" charset="0"/>
              </a:rPr>
              <a:t>De </a:t>
            </a:r>
            <a:r>
              <a:rPr lang="en-US" sz="1000" dirty="0" err="1">
                <a:solidFill>
                  <a:schemeClr val="tx2"/>
                </a:solidFill>
                <a:latin typeface="Charlemagne Std" panose="04020705060702020204" pitchFamily="82" charset="0"/>
              </a:rPr>
              <a:t>Styleguide</a:t>
            </a:r>
            <a:endParaRPr lang="en-US" sz="10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pPr marL="342900" indent="-285750">
              <a:lnSpc>
                <a:spcPct val="70000"/>
              </a:lnSpc>
              <a:buFont typeface="Wingdings" panose="05000000000000000000" pitchFamily="2" charset="2"/>
              <a:buChar char="v"/>
            </a:pPr>
            <a:r>
              <a:rPr lang="en-US" sz="1000" dirty="0">
                <a:solidFill>
                  <a:schemeClr val="tx2"/>
                </a:solidFill>
                <a:latin typeface="Charlemagne Std" panose="04020705060702020204" pitchFamily="82" charset="0"/>
              </a:rPr>
              <a:t>De Uren-</a:t>
            </a:r>
            <a:r>
              <a:rPr lang="en-US" sz="1000" dirty="0" err="1">
                <a:solidFill>
                  <a:schemeClr val="tx2"/>
                </a:solidFill>
                <a:latin typeface="Charlemagne Std" panose="04020705060702020204" pitchFamily="82" charset="0"/>
              </a:rPr>
              <a:t>registratie</a:t>
            </a:r>
            <a:endParaRPr lang="en-US" sz="10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pPr marL="342900" indent="-285750">
              <a:lnSpc>
                <a:spcPct val="70000"/>
              </a:lnSpc>
              <a:buFont typeface="Wingdings" panose="05000000000000000000" pitchFamily="2" charset="2"/>
              <a:buChar char="v"/>
            </a:pPr>
            <a:endParaRPr lang="en-US" sz="10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pPr marL="342900" indent="-285750">
              <a:lnSpc>
                <a:spcPct val="70000"/>
              </a:lnSpc>
              <a:buFont typeface="Wingdings" panose="05000000000000000000" pitchFamily="2" charset="2"/>
              <a:buChar char="v"/>
            </a:pPr>
            <a:endParaRPr lang="en-US" sz="10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pPr marL="57150" indent="-285750">
              <a:lnSpc>
                <a:spcPct val="70000"/>
              </a:lnSpc>
              <a:buFont typeface="Wingdings" panose="05000000000000000000" pitchFamily="2" charset="2"/>
              <a:buChar char="v"/>
            </a:pPr>
            <a:r>
              <a:rPr lang="en-US" sz="1000" dirty="0">
                <a:solidFill>
                  <a:schemeClr val="tx2"/>
                </a:solidFill>
                <a:latin typeface="Charlemagne Std" panose="04020705060702020204" pitchFamily="82" charset="0"/>
              </a:rPr>
              <a:t>Het </a:t>
            </a:r>
            <a:r>
              <a:rPr lang="en-US" sz="1000" dirty="0" err="1">
                <a:solidFill>
                  <a:schemeClr val="tx2"/>
                </a:solidFill>
                <a:latin typeface="Charlemagne Std" panose="04020705060702020204" pitchFamily="82" charset="0"/>
              </a:rPr>
              <a:t>eind</a:t>
            </a:r>
            <a:endParaRPr lang="en-US" sz="1000" dirty="0">
              <a:solidFill>
                <a:schemeClr val="tx2"/>
              </a:solidFill>
              <a:latin typeface="Charlemagne Std" panose="040207050607020202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005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fbeeldingsresultaat voor stylized fantasy scene">
            <a:extLst>
              <a:ext uri="{FF2B5EF4-FFF2-40B4-BE49-F238E27FC236}">
                <a16:creationId xmlns:a16="http://schemas.microsoft.com/office/drawing/2014/main" id="{96EE83F7-47AD-456B-B293-ABEBE6C57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61" r="7389" b="8760"/>
          <a:stretch/>
        </p:blipFill>
        <p:spPr bwMode="auto">
          <a:xfrm>
            <a:off x="1" y="0"/>
            <a:ext cx="121919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72925B6D-D213-4B3F-AA5D-E3408901F01F}"/>
              </a:ext>
            </a:extLst>
          </p:cNvPr>
          <p:cNvSpPr/>
          <p:nvPr/>
        </p:nvSpPr>
        <p:spPr>
          <a:xfrm>
            <a:off x="270588" y="233264"/>
            <a:ext cx="4282751" cy="6316825"/>
          </a:xfrm>
          <a:prstGeom prst="rect">
            <a:avLst/>
          </a:prstGeom>
          <a:solidFill>
            <a:schemeClr val="bg1">
              <a:alpha val="88000"/>
            </a:scheme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0F458C31-A4AC-4522-B396-5A75789F7C59}"/>
              </a:ext>
            </a:extLst>
          </p:cNvPr>
          <p:cNvSpPr txBox="1"/>
          <p:nvPr/>
        </p:nvSpPr>
        <p:spPr>
          <a:xfrm>
            <a:off x="270588" y="540497"/>
            <a:ext cx="2496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>
                <a:solidFill>
                  <a:schemeClr val="tx2"/>
                </a:solidFill>
                <a:latin typeface="Charlemagne Std" panose="04020705060702020204" pitchFamily="82" charset="0"/>
              </a:rPr>
              <a:t>Het project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896D1F9-8E01-40BF-BC09-35B4A7D6856B}"/>
              </a:ext>
            </a:extLst>
          </p:cNvPr>
          <p:cNvSpPr txBox="1"/>
          <p:nvPr/>
        </p:nvSpPr>
        <p:spPr>
          <a:xfrm>
            <a:off x="270588" y="1235426"/>
            <a:ext cx="2075825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>
                <a:solidFill>
                  <a:schemeClr val="tx2"/>
                </a:solidFill>
                <a:latin typeface="Charlemagne Std" panose="04020705060702020204" pitchFamily="82" charset="0"/>
              </a:rPr>
              <a:t>Verwachtingen:</a:t>
            </a:r>
          </a:p>
          <a:p>
            <a:endParaRPr lang="nl-NL" sz="10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nl-NL" sz="1000" dirty="0">
                <a:solidFill>
                  <a:schemeClr val="tx2"/>
                </a:solidFill>
                <a:latin typeface="Charlemagne Std" panose="04020705060702020204" pitchFamily="82" charset="0"/>
              </a:rPr>
              <a:t>GTA simulator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nl-NL" sz="1000" dirty="0">
                <a:solidFill>
                  <a:schemeClr val="tx2"/>
                </a:solidFill>
                <a:latin typeface="Charlemagne Std" panose="04020705060702020204" pitchFamily="82" charset="0"/>
              </a:rPr>
              <a:t>Belichting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nl-NL" sz="1000" dirty="0">
                <a:solidFill>
                  <a:schemeClr val="tx2"/>
                </a:solidFill>
                <a:latin typeface="Charlemagne Std" panose="04020705060702020204" pitchFamily="82" charset="0"/>
              </a:rPr>
              <a:t>interacties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nl-NL" sz="1000" dirty="0">
                <a:solidFill>
                  <a:schemeClr val="tx2"/>
                </a:solidFill>
                <a:latin typeface="Charlemagne Std" panose="04020705060702020204" pitchFamily="82" charset="0"/>
              </a:rPr>
              <a:t>Karakter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nl-NL" sz="1000" dirty="0">
                <a:solidFill>
                  <a:schemeClr val="tx2"/>
                </a:solidFill>
                <a:latin typeface="Charlemagne Std" panose="04020705060702020204" pitchFamily="82" charset="0"/>
              </a:rPr>
              <a:t>Huis model</a:t>
            </a:r>
          </a:p>
          <a:p>
            <a:endParaRPr lang="nl-NL" sz="10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endParaRPr lang="nl-NL" sz="10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endParaRPr lang="nl-NL" sz="10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endParaRPr lang="nl-NL" sz="10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endParaRPr lang="nl-NL" sz="10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endParaRPr lang="nl-NL" sz="10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endParaRPr lang="nl-NL" sz="10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endParaRPr lang="nl-NL" sz="10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r>
              <a:rPr lang="nl-NL" sz="1400" dirty="0">
                <a:solidFill>
                  <a:schemeClr val="tx2"/>
                </a:solidFill>
                <a:latin typeface="Charlemagne Std" panose="04020705060702020204" pitchFamily="82" charset="0"/>
              </a:rPr>
              <a:t>Naleving:</a:t>
            </a:r>
          </a:p>
          <a:p>
            <a:endParaRPr lang="nl-NL" sz="10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nl-NL" sz="1000" dirty="0">
                <a:solidFill>
                  <a:schemeClr val="tx2"/>
                </a:solidFill>
                <a:latin typeface="Charlemagne Std" panose="04020705060702020204" pitchFamily="82" charset="0"/>
              </a:rPr>
              <a:t>Middeleeuwse </a:t>
            </a:r>
            <a:r>
              <a:rPr lang="nl-NL" sz="1000" dirty="0" err="1">
                <a:solidFill>
                  <a:schemeClr val="tx2"/>
                </a:solidFill>
                <a:latin typeface="Charlemagne Std" panose="04020705060702020204" pitchFamily="82" charset="0"/>
              </a:rPr>
              <a:t>gta</a:t>
            </a:r>
            <a:endParaRPr lang="nl-NL" sz="10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nl-NL" sz="1000" dirty="0">
                <a:solidFill>
                  <a:schemeClr val="tx2"/>
                </a:solidFill>
                <a:latin typeface="Charlemagne Std" panose="04020705060702020204" pitchFamily="82" charset="0"/>
              </a:rPr>
              <a:t>Nachtelijke sfeer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nl-NL" sz="1000" dirty="0">
                <a:solidFill>
                  <a:schemeClr val="tx2"/>
                </a:solidFill>
                <a:latin typeface="Charlemagne Std" panose="04020705060702020204" pitchFamily="82" charset="0"/>
              </a:rPr>
              <a:t>Pick-ups, </a:t>
            </a:r>
            <a:r>
              <a:rPr lang="nl-NL" sz="1000" dirty="0" err="1">
                <a:solidFill>
                  <a:schemeClr val="tx2"/>
                </a:solidFill>
                <a:latin typeface="Charlemagne Std" panose="04020705060702020204" pitchFamily="82" charset="0"/>
              </a:rPr>
              <a:t>animations</a:t>
            </a:r>
            <a:endParaRPr lang="nl-NL" sz="10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nl-NL" sz="1000" dirty="0">
                <a:solidFill>
                  <a:schemeClr val="tx2"/>
                </a:solidFill>
                <a:latin typeface="Charlemagne Std" panose="04020705060702020204" pitchFamily="82" charset="0"/>
              </a:rPr>
              <a:t>Huis models</a:t>
            </a:r>
          </a:p>
          <a:p>
            <a:endParaRPr lang="nl-NL" sz="10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nl-NL" sz="10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nl-NL" sz="10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nl-NL" sz="10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nl-NL" sz="10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nl-NL" sz="10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endParaRPr lang="nl-NL" sz="12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endParaRPr lang="nl-NL" sz="1400" dirty="0">
              <a:solidFill>
                <a:schemeClr val="tx2"/>
              </a:solidFill>
              <a:latin typeface="Charlemagne Std" panose="040207050607020202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161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Afbeeldingsresultaat voor stylized game art">
            <a:extLst>
              <a:ext uri="{FF2B5EF4-FFF2-40B4-BE49-F238E27FC236}">
                <a16:creationId xmlns:a16="http://schemas.microsoft.com/office/drawing/2014/main" id="{558829E5-2056-4B86-BA3F-C7A9C5226D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3" b="8932"/>
          <a:stretch/>
        </p:blipFill>
        <p:spPr bwMode="auto">
          <a:xfrm>
            <a:off x="1" y="926"/>
            <a:ext cx="12192000" cy="685707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649DC0EF-E1E5-4F4B-A711-F3AA3AECFFE5}"/>
              </a:ext>
            </a:extLst>
          </p:cNvPr>
          <p:cNvSpPr/>
          <p:nvPr/>
        </p:nvSpPr>
        <p:spPr>
          <a:xfrm>
            <a:off x="270588" y="233264"/>
            <a:ext cx="4282751" cy="6316825"/>
          </a:xfrm>
          <a:prstGeom prst="rect">
            <a:avLst/>
          </a:prstGeom>
          <a:solidFill>
            <a:schemeClr val="bg1">
              <a:alpha val="88000"/>
            </a:scheme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C0E27745-8E04-4AC4-B49A-ED7646A8D958}"/>
              </a:ext>
            </a:extLst>
          </p:cNvPr>
          <p:cNvSpPr txBox="1"/>
          <p:nvPr/>
        </p:nvSpPr>
        <p:spPr>
          <a:xfrm>
            <a:off x="270588" y="540497"/>
            <a:ext cx="2671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>
                <a:solidFill>
                  <a:schemeClr val="tx2"/>
                </a:solidFill>
                <a:latin typeface="Charlemagne Std" panose="04020705060702020204" pitchFamily="82" charset="0"/>
              </a:rPr>
              <a:t>Onze doelen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2983BB01-85F7-40E5-AF2D-85FA5A6EB762}"/>
              </a:ext>
            </a:extLst>
          </p:cNvPr>
          <p:cNvSpPr txBox="1"/>
          <p:nvPr/>
        </p:nvSpPr>
        <p:spPr>
          <a:xfrm>
            <a:off x="270588" y="1235426"/>
            <a:ext cx="4382931" cy="4370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>
                <a:solidFill>
                  <a:schemeClr val="tx2"/>
                </a:solidFill>
                <a:latin typeface="Charlemagne Std" panose="04020705060702020204" pitchFamily="82" charset="0"/>
              </a:rPr>
              <a:t>In Het begin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nl-NL" sz="1000" dirty="0">
                <a:solidFill>
                  <a:schemeClr val="tx2"/>
                </a:solidFill>
                <a:latin typeface="Charlemagne Std" panose="04020705060702020204" pitchFamily="82" charset="0"/>
              </a:rPr>
              <a:t>Huis models: iedereen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nl-NL" sz="1000" dirty="0">
                <a:solidFill>
                  <a:schemeClr val="tx2"/>
                </a:solidFill>
                <a:latin typeface="Charlemagne Std" panose="04020705060702020204" pitchFamily="82" charset="0"/>
              </a:rPr>
              <a:t>Implementatie en scène opbouw: Joppe en </a:t>
            </a:r>
            <a:r>
              <a:rPr lang="nl-NL" sz="1000" dirty="0" err="1">
                <a:solidFill>
                  <a:schemeClr val="tx2"/>
                </a:solidFill>
                <a:latin typeface="Charlemagne Std" panose="04020705060702020204" pitchFamily="82" charset="0"/>
              </a:rPr>
              <a:t>soraya</a:t>
            </a:r>
            <a:endParaRPr lang="nl-NL" sz="10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nl-NL" sz="1000" dirty="0">
                <a:solidFill>
                  <a:schemeClr val="tx2"/>
                </a:solidFill>
                <a:latin typeface="Charlemagne Std" panose="04020705060702020204" pitchFamily="82" charset="0"/>
              </a:rPr>
              <a:t>Ai &amp; </a:t>
            </a:r>
            <a:r>
              <a:rPr lang="nl-NL" sz="1000" dirty="0" err="1">
                <a:solidFill>
                  <a:schemeClr val="tx2"/>
                </a:solidFill>
                <a:latin typeface="Charlemagne Std" panose="04020705060702020204" pitchFamily="82" charset="0"/>
              </a:rPr>
              <a:t>shader</a:t>
            </a:r>
            <a:r>
              <a:rPr lang="nl-NL" sz="1000" dirty="0">
                <a:solidFill>
                  <a:schemeClr val="tx2"/>
                </a:solidFill>
                <a:latin typeface="Charlemagne Std" panose="04020705060702020204" pitchFamily="82" charset="0"/>
              </a:rPr>
              <a:t>: Sebastiaan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nl-NL" sz="1000" dirty="0">
                <a:solidFill>
                  <a:schemeClr val="tx2"/>
                </a:solidFill>
                <a:latin typeface="Charlemagne Std" panose="04020705060702020204" pitchFamily="82" charset="0"/>
              </a:rPr>
              <a:t>Extra models</a:t>
            </a:r>
          </a:p>
          <a:p>
            <a:endParaRPr lang="nl-NL" sz="10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endParaRPr lang="nl-NL" sz="10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endParaRPr lang="nl-NL" sz="10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endParaRPr lang="nl-NL" sz="10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endParaRPr lang="nl-NL" sz="10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endParaRPr lang="nl-NL" sz="10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endParaRPr lang="nl-NL" sz="10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endParaRPr lang="nl-NL" sz="10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endParaRPr lang="nl-NL" sz="10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endParaRPr lang="nl-NL" sz="10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endParaRPr lang="nl-NL" sz="10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endParaRPr lang="nl-NL" sz="10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endParaRPr lang="nl-NL" sz="10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endParaRPr lang="nl-NL" sz="10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endParaRPr lang="nl-NL" sz="10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endParaRPr lang="nl-NL" sz="10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endParaRPr lang="nl-NL" sz="10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r>
              <a:rPr lang="nl-NL" sz="1400" dirty="0">
                <a:solidFill>
                  <a:schemeClr val="tx2"/>
                </a:solidFill>
                <a:latin typeface="Charlemagne Std" panose="04020705060702020204" pitchFamily="82" charset="0"/>
              </a:rPr>
              <a:t>Het eindproduct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nl-NL" sz="1000" dirty="0">
                <a:solidFill>
                  <a:schemeClr val="tx2"/>
                </a:solidFill>
                <a:latin typeface="Charlemagne Std" panose="04020705060702020204" pitchFamily="82" charset="0"/>
              </a:rPr>
              <a:t>Halverwege het beoogde eindresultaat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nl-NL" sz="1000" dirty="0">
                <a:solidFill>
                  <a:schemeClr val="tx2"/>
                </a:solidFill>
                <a:latin typeface="Charlemagne Std" panose="04020705060702020204" pitchFamily="82" charset="0"/>
              </a:rPr>
              <a:t>Geen Ai &amp; beoogde </a:t>
            </a:r>
            <a:r>
              <a:rPr lang="nl-NL" sz="1000" dirty="0" err="1">
                <a:solidFill>
                  <a:schemeClr val="tx2"/>
                </a:solidFill>
                <a:latin typeface="Charlemagne Std" panose="04020705060702020204" pitchFamily="82" charset="0"/>
              </a:rPr>
              <a:t>shader</a:t>
            </a:r>
            <a:endParaRPr lang="nl-NL" sz="10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nl-NL" sz="1000" dirty="0">
                <a:solidFill>
                  <a:schemeClr val="tx2"/>
                </a:solidFill>
                <a:latin typeface="Charlemagne Std" panose="04020705060702020204" pitchFamily="82" charset="0"/>
              </a:rPr>
              <a:t>Code  en animaties voor interacties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nl-NL" sz="1000" dirty="0">
                <a:solidFill>
                  <a:schemeClr val="tx2"/>
                </a:solidFill>
                <a:latin typeface="Charlemagne Std" panose="04020705060702020204" pitchFamily="82" charset="0"/>
              </a:rPr>
              <a:t>Weinig tot geen extra models</a:t>
            </a:r>
            <a:endParaRPr lang="nl-NL" sz="1400" dirty="0">
              <a:solidFill>
                <a:schemeClr val="tx2"/>
              </a:solidFill>
              <a:latin typeface="Charlemagne Std" panose="04020705060702020204" pitchFamily="82" charset="0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D7A3ADF-D195-4144-85AD-5E680ADF00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89" t="21904" r="65561" b="51565"/>
          <a:stretch/>
        </p:blipFill>
        <p:spPr>
          <a:xfrm>
            <a:off x="270588" y="2155371"/>
            <a:ext cx="4268630" cy="181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357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images.discordapp.net/attachments/271715286984556544/328651553458094080/unknown.png">
            <a:extLst>
              <a:ext uri="{FF2B5EF4-FFF2-40B4-BE49-F238E27FC236}">
                <a16:creationId xmlns:a16="http://schemas.microsoft.com/office/drawing/2014/main" id="{ADF10BCD-DC48-40B1-8277-AF2B217CE7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3" r="2058"/>
          <a:stretch/>
        </p:blipFill>
        <p:spPr bwMode="auto">
          <a:xfrm>
            <a:off x="1" y="0"/>
            <a:ext cx="12192000" cy="6881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BD0E2A8F-FF00-42F0-8CCD-34EEA30A2D82}"/>
              </a:ext>
            </a:extLst>
          </p:cNvPr>
          <p:cNvSpPr/>
          <p:nvPr/>
        </p:nvSpPr>
        <p:spPr>
          <a:xfrm>
            <a:off x="270588" y="233264"/>
            <a:ext cx="4282751" cy="6316825"/>
          </a:xfrm>
          <a:prstGeom prst="rect">
            <a:avLst/>
          </a:prstGeom>
          <a:solidFill>
            <a:schemeClr val="bg1">
              <a:alpha val="88000"/>
            </a:scheme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E8502331-2308-46B1-B961-C9CB9E6D57BC}"/>
              </a:ext>
            </a:extLst>
          </p:cNvPr>
          <p:cNvSpPr txBox="1"/>
          <p:nvPr/>
        </p:nvSpPr>
        <p:spPr>
          <a:xfrm>
            <a:off x="270588" y="540497"/>
            <a:ext cx="3620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>
                <a:solidFill>
                  <a:schemeClr val="tx2"/>
                </a:solidFill>
                <a:latin typeface="Charlemagne Std" panose="04020705060702020204" pitchFamily="82" charset="0"/>
              </a:rPr>
              <a:t>Het eindproduct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163EDAD-8C40-46D6-B60B-76D79C01F0F2}"/>
              </a:ext>
            </a:extLst>
          </p:cNvPr>
          <p:cNvSpPr txBox="1"/>
          <p:nvPr/>
        </p:nvSpPr>
        <p:spPr>
          <a:xfrm>
            <a:off x="270588" y="1235426"/>
            <a:ext cx="190481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>
                <a:solidFill>
                  <a:schemeClr val="tx2"/>
                </a:solidFill>
                <a:latin typeface="Charlemagne Std" panose="04020705060702020204" pitchFamily="82" charset="0"/>
              </a:rPr>
              <a:t>De scène</a:t>
            </a:r>
          </a:p>
          <a:p>
            <a:endParaRPr lang="nl-NL" sz="14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endParaRPr lang="nl-NL" sz="14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endParaRPr lang="nl-NL" sz="14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endParaRPr lang="nl-NL" sz="14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endParaRPr lang="nl-NL" sz="14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endParaRPr lang="nl-NL" sz="10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r>
              <a:rPr lang="nl-NL" sz="1400" dirty="0">
                <a:solidFill>
                  <a:schemeClr val="tx2"/>
                </a:solidFill>
                <a:latin typeface="Charlemagne Std" panose="04020705060702020204" pitchFamily="82" charset="0"/>
              </a:rPr>
              <a:t>De huis models</a:t>
            </a:r>
          </a:p>
        </p:txBody>
      </p:sp>
      <p:pic>
        <p:nvPicPr>
          <p:cNvPr id="7" name="Picture 2" descr="https://images.discordapp.net/attachments/271715286984556544/328627162909507596/unknown.png">
            <a:extLst>
              <a:ext uri="{FF2B5EF4-FFF2-40B4-BE49-F238E27FC236}">
                <a16:creationId xmlns:a16="http://schemas.microsoft.com/office/drawing/2014/main" id="{D5C17F42-DD16-4E00-B939-91C89E670D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2" r="8115"/>
          <a:stretch/>
        </p:blipFill>
        <p:spPr bwMode="auto">
          <a:xfrm>
            <a:off x="6690630" y="3968842"/>
            <a:ext cx="2621902" cy="291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images.discordapp.net/attachments/271715286984556544/328627594448601088/unknown.png">
            <a:extLst>
              <a:ext uri="{FF2B5EF4-FFF2-40B4-BE49-F238E27FC236}">
                <a16:creationId xmlns:a16="http://schemas.microsoft.com/office/drawing/2014/main" id="{6106A77A-45C5-4555-A66B-E49A3D5C1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352" y="3968842"/>
            <a:ext cx="2979648" cy="291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images.discordapp.net/attachments/271715286984556544/328632884820705291/unknown.png">
            <a:extLst>
              <a:ext uri="{FF2B5EF4-FFF2-40B4-BE49-F238E27FC236}">
                <a16:creationId xmlns:a16="http://schemas.microsoft.com/office/drawing/2014/main" id="{332F2380-E0FA-4567-9D19-5FC8F38A2F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9" t="5612" r="6989" b="18929"/>
          <a:stretch/>
        </p:blipFill>
        <p:spPr bwMode="auto">
          <a:xfrm>
            <a:off x="6690630" y="1235426"/>
            <a:ext cx="5501370" cy="275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59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fbeeldingsresultaat voor medieval fantasy pub">
            <a:extLst>
              <a:ext uri="{FF2B5EF4-FFF2-40B4-BE49-F238E27FC236}">
                <a16:creationId xmlns:a16="http://schemas.microsoft.com/office/drawing/2014/main" id="{0BE61FA9-3C58-485C-9DA5-5F8761CBF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78120" cy="6937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51DDD61B-4D1F-46AB-B19F-9A6005146932}"/>
              </a:ext>
            </a:extLst>
          </p:cNvPr>
          <p:cNvSpPr/>
          <p:nvPr/>
        </p:nvSpPr>
        <p:spPr>
          <a:xfrm>
            <a:off x="270588" y="233264"/>
            <a:ext cx="4282751" cy="6316825"/>
          </a:xfrm>
          <a:prstGeom prst="rect">
            <a:avLst/>
          </a:prstGeom>
          <a:solidFill>
            <a:schemeClr val="bg1">
              <a:alpha val="88000"/>
            </a:scheme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A67D75A9-A44A-443F-86D9-D19A6ACABB4B}"/>
              </a:ext>
            </a:extLst>
          </p:cNvPr>
          <p:cNvSpPr txBox="1"/>
          <p:nvPr/>
        </p:nvSpPr>
        <p:spPr>
          <a:xfrm>
            <a:off x="270588" y="540497"/>
            <a:ext cx="3624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>
                <a:solidFill>
                  <a:schemeClr val="tx2"/>
                </a:solidFill>
                <a:latin typeface="Charlemagne Std" panose="04020705060702020204" pitchFamily="82" charset="0"/>
              </a:rPr>
              <a:t>De documentatie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900E4D41-9D5F-4C83-8987-E768044A610D}"/>
              </a:ext>
            </a:extLst>
          </p:cNvPr>
          <p:cNvSpPr txBox="1"/>
          <p:nvPr/>
        </p:nvSpPr>
        <p:spPr>
          <a:xfrm>
            <a:off x="270588" y="1235426"/>
            <a:ext cx="2464264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>
                <a:solidFill>
                  <a:schemeClr val="tx2"/>
                </a:solidFill>
                <a:latin typeface="Charlemagne Std" panose="04020705060702020204" pitchFamily="82" charset="0"/>
              </a:rPr>
              <a:t>De </a:t>
            </a:r>
            <a:r>
              <a:rPr lang="nl-NL" sz="1400" dirty="0" err="1">
                <a:solidFill>
                  <a:schemeClr val="tx2"/>
                </a:solidFill>
                <a:latin typeface="Charlemagne Std" panose="04020705060702020204" pitchFamily="82" charset="0"/>
              </a:rPr>
              <a:t>styleguide</a:t>
            </a:r>
            <a:endParaRPr lang="nl-NL" sz="14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endParaRPr lang="nl-NL" sz="14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endParaRPr lang="nl-NL" sz="10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r>
              <a:rPr lang="nl-NL" sz="1400" dirty="0">
                <a:solidFill>
                  <a:schemeClr val="tx2"/>
                </a:solidFill>
                <a:latin typeface="Charlemagne Std" panose="04020705060702020204" pitchFamily="82" charset="0"/>
              </a:rPr>
              <a:t>De uren-registratie</a:t>
            </a:r>
          </a:p>
          <a:p>
            <a:r>
              <a:rPr lang="nl-NL" sz="1000" dirty="0">
                <a:solidFill>
                  <a:schemeClr val="tx2"/>
                </a:solidFill>
                <a:latin typeface="Charlemagne Std" panose="04020705060702020204" pitchFamily="82" charset="0"/>
              </a:rPr>
              <a:t>Percentage afwezigheid:</a:t>
            </a:r>
          </a:p>
          <a:p>
            <a:pPr lvl="0"/>
            <a:r>
              <a:rPr lang="nl-NL" sz="1000" dirty="0">
                <a:solidFill>
                  <a:schemeClr val="tx2"/>
                </a:solidFill>
                <a:latin typeface="Charlemagne Std" panose="04020705060702020204" pitchFamily="82" charset="0"/>
              </a:rPr>
              <a:t>Joppe Stijf: 92,9%</a:t>
            </a:r>
          </a:p>
          <a:p>
            <a:pPr lvl="0"/>
            <a:r>
              <a:rPr lang="nl-NL" sz="1000" dirty="0">
                <a:solidFill>
                  <a:schemeClr val="tx2"/>
                </a:solidFill>
                <a:latin typeface="Charlemagne Std" panose="04020705060702020204" pitchFamily="82" charset="0"/>
              </a:rPr>
              <a:t>Sebastiaan </a:t>
            </a:r>
            <a:r>
              <a:rPr lang="nl-NL" sz="1000" dirty="0" err="1">
                <a:solidFill>
                  <a:schemeClr val="tx2"/>
                </a:solidFill>
                <a:latin typeface="Charlemagne Std" panose="04020705060702020204" pitchFamily="82" charset="0"/>
              </a:rPr>
              <a:t>Groenink</a:t>
            </a:r>
            <a:r>
              <a:rPr lang="nl-NL" sz="1000" dirty="0">
                <a:solidFill>
                  <a:schemeClr val="tx2"/>
                </a:solidFill>
                <a:latin typeface="Charlemagne Std" panose="04020705060702020204" pitchFamily="82" charset="0"/>
              </a:rPr>
              <a:t>: 82,2%</a:t>
            </a:r>
          </a:p>
          <a:p>
            <a:pPr lvl="0"/>
            <a:r>
              <a:rPr lang="nl-NL" sz="1000" dirty="0">
                <a:solidFill>
                  <a:schemeClr val="tx2"/>
                </a:solidFill>
                <a:latin typeface="Charlemagne Std" panose="04020705060702020204" pitchFamily="82" charset="0"/>
              </a:rPr>
              <a:t>Aart Franken: 71%</a:t>
            </a:r>
          </a:p>
          <a:p>
            <a:pPr lvl="0"/>
            <a:r>
              <a:rPr lang="nl-NL" sz="1000" dirty="0">
                <a:solidFill>
                  <a:schemeClr val="tx2"/>
                </a:solidFill>
                <a:latin typeface="Charlemagne Std" panose="04020705060702020204" pitchFamily="82" charset="0"/>
              </a:rPr>
              <a:t>Ryan </a:t>
            </a:r>
            <a:r>
              <a:rPr lang="nl-NL" sz="1000" dirty="0" err="1">
                <a:solidFill>
                  <a:schemeClr val="tx2"/>
                </a:solidFill>
                <a:latin typeface="Charlemagne Std" panose="04020705060702020204" pitchFamily="82" charset="0"/>
              </a:rPr>
              <a:t>Frenken</a:t>
            </a:r>
            <a:r>
              <a:rPr lang="nl-NL" sz="1000" dirty="0">
                <a:solidFill>
                  <a:schemeClr val="tx2"/>
                </a:solidFill>
                <a:latin typeface="Charlemagne Std" panose="04020705060702020204" pitchFamily="82" charset="0"/>
              </a:rPr>
              <a:t>: 76,7%</a:t>
            </a:r>
          </a:p>
          <a:p>
            <a:pPr lvl="0"/>
            <a:r>
              <a:rPr lang="nl-NL" sz="1000" dirty="0">
                <a:solidFill>
                  <a:schemeClr val="tx2"/>
                </a:solidFill>
                <a:latin typeface="Charlemagne Std" panose="04020705060702020204" pitchFamily="82" charset="0"/>
              </a:rPr>
              <a:t>Soraya Timmers: 92,9%</a:t>
            </a:r>
          </a:p>
          <a:p>
            <a:endParaRPr lang="nl-NL" sz="10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nl-NL" sz="10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nl-NL" sz="10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nl-NL" sz="10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nl-NL" sz="10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endParaRPr lang="nl-NL" sz="1200" dirty="0">
              <a:solidFill>
                <a:schemeClr val="tx2"/>
              </a:solidFill>
              <a:latin typeface="Charlemagne Std" panose="04020705060702020204" pitchFamily="82" charset="0"/>
            </a:endParaRPr>
          </a:p>
          <a:p>
            <a:endParaRPr lang="nl-NL" sz="1400" dirty="0">
              <a:solidFill>
                <a:schemeClr val="tx2"/>
              </a:solidFill>
              <a:latin typeface="Charlemagne Std" panose="04020705060702020204" pitchFamily="82" charset="0"/>
            </a:endParaRP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B9EBF770-F9C7-4283-B2F8-0B87DC4F32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156" t="25199" r="11238" b="54161"/>
          <a:stretch/>
        </p:blipFill>
        <p:spPr>
          <a:xfrm>
            <a:off x="5902987" y="2858197"/>
            <a:ext cx="3202618" cy="1015772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A507A755-7545-4EC7-81BD-1E0A2DF94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156" t="48074" r="11239" b="31376"/>
          <a:stretch/>
        </p:blipFill>
        <p:spPr>
          <a:xfrm>
            <a:off x="5896966" y="3863983"/>
            <a:ext cx="3202618" cy="1011354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90D04716-72FB-44CF-B9BC-30B620BDFA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7" t="32416" r="53486" b="46544"/>
          <a:stretch/>
        </p:blipFill>
        <p:spPr>
          <a:xfrm>
            <a:off x="5890945" y="4875337"/>
            <a:ext cx="3196598" cy="1035433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197C19CB-31F5-4BFA-A48B-56B8594850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7" t="55290" r="53486" b="24037"/>
          <a:stretch/>
        </p:blipFill>
        <p:spPr>
          <a:xfrm>
            <a:off x="5890945" y="5904751"/>
            <a:ext cx="3196598" cy="1017373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63F87287-10C9-47DA-8AE3-442A62362E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18" t="32416" r="11445" b="46955"/>
          <a:stretch/>
        </p:blipFill>
        <p:spPr>
          <a:xfrm>
            <a:off x="9099584" y="2848776"/>
            <a:ext cx="3196598" cy="1015207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FEB70743-548F-403B-BC23-B189C69381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087" t="55413" r="11376" b="23918"/>
          <a:stretch/>
        </p:blipFill>
        <p:spPr>
          <a:xfrm>
            <a:off x="9093564" y="3863983"/>
            <a:ext cx="3196598" cy="1017168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34EF15EB-76E4-4E1B-87C5-5E808F7D24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032" t="33325" r="32430" b="45810"/>
          <a:stretch/>
        </p:blipFill>
        <p:spPr>
          <a:xfrm>
            <a:off x="9081522" y="4887583"/>
            <a:ext cx="3196598" cy="1026820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7D37C5AB-762E-4665-82F9-BDDD6C1C99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081" t="56147" r="32382" b="23058"/>
          <a:stretch/>
        </p:blipFill>
        <p:spPr>
          <a:xfrm>
            <a:off x="9081522" y="5914511"/>
            <a:ext cx="3196598" cy="1023393"/>
          </a:xfrm>
          <a:prstGeom prst="rect">
            <a:avLst/>
          </a:prstGeom>
        </p:spPr>
      </p:pic>
      <p:pic>
        <p:nvPicPr>
          <p:cNvPr id="1027" name="Picture 3" descr="Afbeeldingsresultaat voor high fantasy house">
            <a:extLst>
              <a:ext uri="{FF2B5EF4-FFF2-40B4-BE49-F238E27FC236}">
                <a16:creationId xmlns:a16="http://schemas.microsoft.com/office/drawing/2014/main" id="{E710D2F2-CCF8-47B1-9248-E30D42A0D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993" y="-4298"/>
            <a:ext cx="4040169" cy="2806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Afbeeldingsresultaat voor street lantern stylized medieval">
            <a:extLst>
              <a:ext uri="{FF2B5EF4-FFF2-40B4-BE49-F238E27FC236}">
                <a16:creationId xmlns:a16="http://schemas.microsoft.com/office/drawing/2014/main" id="{FB9895BF-ABEA-42BB-A5ED-F9FD9174F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6" y="-83949"/>
            <a:ext cx="1933274" cy="1454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904d3bae0723b90e534cea1c390bdda2">
            <a:extLst>
              <a:ext uri="{FF2B5EF4-FFF2-40B4-BE49-F238E27FC236}">
                <a16:creationId xmlns:a16="http://schemas.microsoft.com/office/drawing/2014/main" id="{3C7BA6A2-77C4-412F-915E-65DD9A4CBB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91"/>
          <a:stretch/>
        </p:blipFill>
        <p:spPr bwMode="auto">
          <a:xfrm>
            <a:off x="6431506" y="1363891"/>
            <a:ext cx="1933274" cy="1435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6174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Afbeeldingsresultaat voor stylized scene">
            <a:extLst>
              <a:ext uri="{FF2B5EF4-FFF2-40B4-BE49-F238E27FC236}">
                <a16:creationId xmlns:a16="http://schemas.microsoft.com/office/drawing/2014/main" id="{2DAE4059-B747-41D4-A958-E20866B45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200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373F5B48-C634-4BA6-8188-3DE56B59792F}"/>
              </a:ext>
            </a:extLst>
          </p:cNvPr>
          <p:cNvSpPr/>
          <p:nvPr/>
        </p:nvSpPr>
        <p:spPr>
          <a:xfrm>
            <a:off x="3500349" y="6080392"/>
            <a:ext cx="4282751" cy="575952"/>
          </a:xfrm>
          <a:prstGeom prst="rect">
            <a:avLst/>
          </a:prstGeom>
          <a:solidFill>
            <a:schemeClr val="bg1">
              <a:alpha val="88000"/>
            </a:scheme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EC01A20B-6B03-4D0F-99BF-9EE4201DF053}"/>
              </a:ext>
            </a:extLst>
          </p:cNvPr>
          <p:cNvSpPr txBox="1"/>
          <p:nvPr/>
        </p:nvSpPr>
        <p:spPr>
          <a:xfrm>
            <a:off x="4700600" y="6194679"/>
            <a:ext cx="1882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>
                <a:solidFill>
                  <a:schemeClr val="tx2"/>
                </a:solidFill>
                <a:latin typeface="Charlemagne Std" panose="04020705060702020204" pitchFamily="82" charset="0"/>
              </a:rPr>
              <a:t>Het eind</a:t>
            </a:r>
          </a:p>
        </p:txBody>
      </p:sp>
    </p:spTree>
    <p:extLst>
      <p:ext uri="{BB962C8B-B14F-4D97-AF65-F5344CB8AC3E}">
        <p14:creationId xmlns:p14="http://schemas.microsoft.com/office/powerpoint/2010/main" val="320088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154</Words>
  <Application>Microsoft Office PowerPoint</Application>
  <PresentationFormat>Breedbeeld</PresentationFormat>
  <Paragraphs>108</Paragraphs>
  <Slides>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Charlemagne Std</vt:lpstr>
      <vt:lpstr>Wingdings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soso-tje</dc:creator>
  <cp:lastModifiedBy>soso-tje</cp:lastModifiedBy>
  <cp:revision>22</cp:revision>
  <dcterms:created xsi:type="dcterms:W3CDTF">2017-06-25T18:19:35Z</dcterms:created>
  <dcterms:modified xsi:type="dcterms:W3CDTF">2017-06-25T23:19:25Z</dcterms:modified>
</cp:coreProperties>
</file>